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74" r:id="rId3"/>
    <p:sldId id="269" r:id="rId4"/>
    <p:sldId id="272" r:id="rId5"/>
    <p:sldId id="258" r:id="rId6"/>
    <p:sldId id="278" r:id="rId7"/>
    <p:sldId id="277" r:id="rId8"/>
    <p:sldId id="276" r:id="rId9"/>
  </p:sldIdLst>
  <p:sldSz cx="6858000" cy="9144000" type="letter"/>
  <p:notesSz cx="9236075" cy="6950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8901" autoAdjust="0"/>
  </p:normalViewPr>
  <p:slideViewPr>
    <p:cSldViewPr>
      <p:cViewPr varScale="1">
        <p:scale>
          <a:sx n="119" d="100"/>
          <a:sy n="119" d="100"/>
        </p:scale>
        <p:origin x="2820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57198939326414E-2"/>
          <c:y val="0.19748201419751546"/>
          <c:w val="0.87728708868509786"/>
          <c:h val="0.75328724352545617"/>
        </c:manualLayout>
      </c:layout>
      <c:pie3DChart>
        <c:varyColors val="1"/>
        <c:ser>
          <c:idx val="1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Feuil4!$A$2:$A$6</c:f>
              <c:strCache>
                <c:ptCount val="5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Autres revenus</c:v>
                </c:pt>
                <c:pt idx="4">
                  <c:v>Transferts</c:v>
                </c:pt>
              </c:strCache>
            </c:strRef>
          </c:cat>
          <c:val>
            <c:numRef>
              <c:f>Feuil4!$E$2:$E$6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B6EF-45B0-86EC-FF9619D07DD6}"/>
            </c:ext>
          </c:extLst>
        </c:ser>
        <c:ser>
          <c:idx val="2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Feuil4!$A$2:$A$6</c:f>
              <c:strCache>
                <c:ptCount val="5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Autres revenus</c:v>
                </c:pt>
                <c:pt idx="4">
                  <c:v>Transferts</c:v>
                </c:pt>
              </c:strCache>
            </c:strRef>
          </c:cat>
          <c:val>
            <c:numRef>
              <c:f>Feuil4!$F$2:$F$6</c:f>
              <c:numCache>
                <c:formatCode>0.00%</c:formatCode>
                <c:ptCount val="5"/>
                <c:pt idx="0">
                  <c:v>0.63064702823304419</c:v>
                </c:pt>
                <c:pt idx="1">
                  <c:v>0.16127895858146987</c:v>
                </c:pt>
                <c:pt idx="2">
                  <c:v>3.9834346301711168E-3</c:v>
                </c:pt>
                <c:pt idx="3">
                  <c:v>5.3815206268466649E-2</c:v>
                </c:pt>
                <c:pt idx="4">
                  <c:v>0.15027537228684815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F-45B0-86EC-FF9619D07DD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0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57198939326414E-2"/>
          <c:y val="0.19748201419751546"/>
          <c:w val="0.87728708868509786"/>
          <c:h val="0.75328724352545617"/>
        </c:manualLayout>
      </c:layout>
      <c:pie3DChart>
        <c:varyColors val="1"/>
        <c:ser>
          <c:idx val="1"/>
          <c:order val="0"/>
          <c:explosion val="25"/>
          <c:dLbls>
            <c:delete val="1"/>
          </c:dLbls>
          <c:cat>
            <c:strRef>
              <c:f>Feuil4!$A$2:$A$6</c:f>
              <c:strCache>
                <c:ptCount val="5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Autres revenus</c:v>
                </c:pt>
                <c:pt idx="4">
                  <c:v>Transferts</c:v>
                </c:pt>
              </c:strCache>
            </c:strRef>
          </c:cat>
          <c:val>
            <c:numRef>
              <c:f>Feuil4!$E$2:$E$6</c:f>
              <c:numCache>
                <c:formatCode>General</c:formatCode>
                <c:ptCount val="5"/>
                <c:pt idx="0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2-4B2F-905A-0713A9AD6FDC}"/>
            </c:ext>
          </c:extLst>
        </c:ser>
        <c:ser>
          <c:idx val="2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Feuil4!$A$2:$A$6</c:f>
              <c:strCache>
                <c:ptCount val="5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Autres revenus</c:v>
                </c:pt>
                <c:pt idx="4">
                  <c:v>Transferts</c:v>
                </c:pt>
              </c:strCache>
            </c:strRef>
          </c:cat>
          <c:val>
            <c:numRef>
              <c:f>Feuil4!$F$2:$F$6</c:f>
              <c:numCache>
                <c:formatCode>0.00%</c:formatCode>
                <c:ptCount val="5"/>
                <c:pt idx="0">
                  <c:v>0.7003915380867366</c:v>
                </c:pt>
                <c:pt idx="1">
                  <c:v>0.11187799122518283</c:v>
                </c:pt>
                <c:pt idx="2">
                  <c:v>4.4041076802101269E-3</c:v>
                </c:pt>
                <c:pt idx="3">
                  <c:v>4.7889290203161176E-2</c:v>
                </c:pt>
                <c:pt idx="4">
                  <c:v>0.13543707280470929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2-4B2F-905A-0713A9AD6FD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0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57198939326414E-2"/>
          <c:y val="0.19748201419751546"/>
          <c:w val="0.87728708868509786"/>
          <c:h val="0.75328724352545617"/>
        </c:manualLayout>
      </c:layout>
      <c:pie3DChart>
        <c:varyColors val="1"/>
        <c:ser>
          <c:idx val="1"/>
          <c:order val="0"/>
          <c:explosion val="25"/>
          <c:dLbls>
            <c:delete val="1"/>
          </c:dLbls>
          <c:cat>
            <c:strRef>
              <c:f>Feuil4!$A$2:$A$7</c:f>
              <c:strCache>
                <c:ptCount val="6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Transferts</c:v>
                </c:pt>
                <c:pt idx="4">
                  <c:v>Services rendus</c:v>
                </c:pt>
                <c:pt idx="5">
                  <c:v>Autres revenus</c:v>
                </c:pt>
              </c:strCache>
            </c:strRef>
          </c:cat>
          <c:val>
            <c:numRef>
              <c:f>Feuil4!$E$2:$E$7</c:f>
              <c:numCache>
                <c:formatCode>General</c:formatCode>
                <c:ptCount val="6"/>
                <c:pt idx="0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EA-4659-862C-B3778EFB29DA}"/>
            </c:ext>
          </c:extLst>
        </c:ser>
        <c:ser>
          <c:idx val="2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Feuil4!$A$2:$A$7</c:f>
              <c:strCache>
                <c:ptCount val="6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Transferts</c:v>
                </c:pt>
                <c:pt idx="4">
                  <c:v>Services rendus</c:v>
                </c:pt>
                <c:pt idx="5">
                  <c:v>Autres revenus</c:v>
                </c:pt>
              </c:strCache>
            </c:strRef>
          </c:cat>
          <c:val>
            <c:numRef>
              <c:f>Feuil4!$F$2:$F$7</c:f>
              <c:numCache>
                <c:formatCode>0.00%</c:formatCode>
                <c:ptCount val="6"/>
                <c:pt idx="0">
                  <c:v>0.62610718257126685</c:v>
                </c:pt>
                <c:pt idx="1">
                  <c:v>0.1516753203092899</c:v>
                </c:pt>
                <c:pt idx="2">
                  <c:v>3.868709826649388E-3</c:v>
                </c:pt>
                <c:pt idx="3">
                  <c:v>0.1530786758346431</c:v>
                </c:pt>
                <c:pt idx="4">
                  <c:v>1.5129747171882318E-2</c:v>
                </c:pt>
                <c:pt idx="5">
                  <c:v>5.0140364286268439E-2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EA-4659-862C-B3778EFB29D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Revenus de</a:t>
            </a:r>
            <a:r>
              <a:rPr lang="en-US" baseline="0" dirty="0"/>
              <a:t> fonctionnement</a:t>
            </a:r>
            <a:endParaRPr lang="en-US" dirty="0"/>
          </a:p>
        </c:rich>
      </c:tx>
      <c:layout>
        <c:manualLayout>
          <c:xMode val="edge"/>
          <c:yMode val="edge"/>
          <c:x val="3.2590051457975985E-2"/>
          <c:y val="3.371259560971751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4501278094125"/>
          <c:y val="0.22446000680368516"/>
          <c:w val="0.87728708868509786"/>
          <c:h val="0.75328724352545617"/>
        </c:manualLayout>
      </c:layout>
      <c:pie3DChart>
        <c:varyColors val="1"/>
        <c:ser>
          <c:idx val="0"/>
          <c:order val="0"/>
          <c:tx>
            <c:strRef>
              <c:f>Feuil4!$A$1</c:f>
              <c:strCache>
                <c:ptCount val="1"/>
                <c:pt idx="0">
                  <c:v>Revenus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9372203688947115"/>
                  <c:y val="-0.16418121771084054"/>
                </c:manualLayout>
              </c:layout>
              <c:tx>
                <c:rich>
                  <a:bodyPr/>
                  <a:lstStyle/>
                  <a:p>
                    <a:fld id="{5B01E0A6-C468-473E-86BE-C34723ECDE93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64%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30B-438B-8208-6B876C2D34F7}"/>
                </c:ext>
              </c:extLst>
            </c:dLbl>
            <c:dLbl>
              <c:idx val="1"/>
              <c:layout>
                <c:manualLayout>
                  <c:x val="0.15195311439699014"/>
                  <c:y val="-0.13890458555770821"/>
                </c:manualLayout>
              </c:layout>
              <c:tx>
                <c:rich>
                  <a:bodyPr/>
                  <a:lstStyle/>
                  <a:p>
                    <a:fld id="{FC833C58-EFA9-49C5-882E-14DD3C1E6D9F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30B-438B-8208-6B876C2D34F7}"/>
                </c:ext>
              </c:extLst>
            </c:dLbl>
            <c:dLbl>
              <c:idx val="2"/>
              <c:layout>
                <c:manualLayout>
                  <c:x val="3.7143564601594604E-2"/>
                  <c:y val="-0.102239981479760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0B-438B-8208-6B876C2D34F7}"/>
                </c:ext>
              </c:extLst>
            </c:dLbl>
            <c:dLbl>
              <c:idx val="3"/>
              <c:layout>
                <c:manualLayout>
                  <c:x val="6.9594053744997136E-2"/>
                  <c:y val="-9.7865920997566538E-2"/>
                </c:manualLayout>
              </c:layout>
              <c:tx>
                <c:rich>
                  <a:bodyPr/>
                  <a:lstStyle/>
                  <a:p>
                    <a:fld id="{D3BDDF17-B488-496E-9169-CE9EB27553E3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30B-438B-8208-6B876C2D34F7}"/>
                </c:ext>
              </c:extLst>
            </c:dLbl>
            <c:dLbl>
              <c:idx val="4"/>
              <c:layout>
                <c:manualLayout>
                  <c:x val="9.9338834789733571E-2"/>
                  <c:y val="-3.8803483965466477E-2"/>
                </c:manualLayout>
              </c:layout>
              <c:tx>
                <c:rich>
                  <a:bodyPr/>
                  <a:lstStyle/>
                  <a:p>
                    <a:fld id="{06AAD338-A084-4F2B-964B-03F62694F0BC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30B-438B-8208-6B876C2D34F7}"/>
                </c:ext>
              </c:extLst>
            </c:dLbl>
            <c:dLbl>
              <c:idx val="5"/>
              <c:layout>
                <c:manualLayout>
                  <c:x val="0.20580867357275023"/>
                  <c:y val="-3.4837959375048438E-2"/>
                </c:manualLayout>
              </c:layout>
              <c:tx>
                <c:rich>
                  <a:bodyPr/>
                  <a:lstStyle/>
                  <a:p>
                    <a:fld id="{7C9763AB-A172-4D24-9799-8E60C316D3A2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5.5%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30B-438B-8208-6B876C2D34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Feuil4!$A$2:$A$7</c:f>
              <c:strCache>
                <c:ptCount val="6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Transferts</c:v>
                </c:pt>
                <c:pt idx="4">
                  <c:v>Services rendus</c:v>
                </c:pt>
                <c:pt idx="5">
                  <c:v>Autres revenus</c:v>
                </c:pt>
              </c:strCache>
            </c:strRef>
          </c:cat>
          <c:val>
            <c:numRef>
              <c:f>Feuil4!$D$2:$D$7</c:f>
              <c:numCache>
                <c:formatCode>#,##0</c:formatCode>
                <c:ptCount val="6"/>
                <c:pt idx="0">
                  <c:v>2265102</c:v>
                </c:pt>
                <c:pt idx="1">
                  <c:v>511206</c:v>
                </c:pt>
                <c:pt idx="2">
                  <c:v>13464</c:v>
                </c:pt>
                <c:pt idx="3">
                  <c:v>562160</c:v>
                </c:pt>
                <c:pt idx="4">
                  <c:v>54030</c:v>
                </c:pt>
                <c:pt idx="5">
                  <c:v>201653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0B-438B-8208-6B876C2D34F7}"/>
            </c:ext>
          </c:extLst>
        </c:ser>
        <c:ser>
          <c:idx val="1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Feuil4!$A$2:$A$7</c:f>
              <c:strCache>
                <c:ptCount val="6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Transferts</c:v>
                </c:pt>
                <c:pt idx="4">
                  <c:v>Services rendus</c:v>
                </c:pt>
                <c:pt idx="5">
                  <c:v>Autres revenus</c:v>
                </c:pt>
              </c:strCache>
            </c:strRef>
          </c:cat>
          <c:val>
            <c:numRef>
              <c:f>Feuil4!$E$2:$E$7</c:f>
              <c:numCache>
                <c:formatCode>General</c:formatCode>
                <c:ptCount val="6"/>
                <c:pt idx="0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0B-438B-8208-6B876C2D34F7}"/>
            </c:ext>
          </c:extLst>
        </c:ser>
        <c:ser>
          <c:idx val="2"/>
          <c:order val="2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Feuil4!$A$2:$A$7</c:f>
              <c:strCache>
                <c:ptCount val="6"/>
                <c:pt idx="0">
                  <c:v>Taxes foncières</c:v>
                </c:pt>
                <c:pt idx="1">
                  <c:v>Taxes de services</c:v>
                </c:pt>
                <c:pt idx="2">
                  <c:v>Paiements tenant lieu de taxes</c:v>
                </c:pt>
                <c:pt idx="3">
                  <c:v>Transferts</c:v>
                </c:pt>
                <c:pt idx="4">
                  <c:v>Services rendus</c:v>
                </c:pt>
                <c:pt idx="5">
                  <c:v>Autres revenus</c:v>
                </c:pt>
              </c:strCache>
            </c:strRef>
          </c:cat>
          <c:val>
            <c:numRef>
              <c:f>Feuil4!$F$2:$F$7</c:f>
              <c:numCache>
                <c:formatCode>0.00%</c:formatCode>
                <c:ptCount val="6"/>
                <c:pt idx="0">
                  <c:v>0.62786688712625927</c:v>
                </c:pt>
                <c:pt idx="1">
                  <c:v>0.14170192772787563</c:v>
                </c:pt>
                <c:pt idx="2">
                  <c:v>3.7321055600445172E-3</c:v>
                </c:pt>
                <c:pt idx="3">
                  <c:v>0.15582594040661213</c:v>
                </c:pt>
                <c:pt idx="4">
                  <c:v>1.4976653550891655E-2</c:v>
                </c:pt>
                <c:pt idx="5">
                  <c:v>5.5896485628316769E-2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0B-438B-8208-6B876C2D34F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0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Charges de fonc</a:t>
            </a:r>
            <a:r>
              <a:rPr lang="fr-CA" noProof="0" dirty="0" err="1"/>
              <a:t>tionnement</a:t>
            </a:r>
            <a:endParaRPr lang="en-US" dirty="0"/>
          </a:p>
        </c:rich>
      </c:tx>
      <c:layout>
        <c:manualLayout>
          <c:xMode val="edge"/>
          <c:yMode val="edge"/>
          <c:x val="3.6821907909504362E-2"/>
          <c:y val="3.388502311414437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704148592550221E-2"/>
          <c:y val="0.22093857315454613"/>
          <c:w val="0.91444046684771274"/>
          <c:h val="0.71720987257545199"/>
        </c:manualLayout>
      </c:layout>
      <c:pie3DChart>
        <c:varyColors val="1"/>
        <c:ser>
          <c:idx val="0"/>
          <c:order val="0"/>
          <c:tx>
            <c:strRef>
              <c:f>Feuil4!$A$10</c:f>
              <c:strCache>
                <c:ptCount val="1"/>
                <c:pt idx="0">
                  <c:v>Charges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2664175354029314E-2"/>
                  <c:y val="-1.7028109581540402E-2"/>
                </c:manualLayout>
              </c:layout>
              <c:tx>
                <c:rich>
                  <a:bodyPr/>
                  <a:lstStyle/>
                  <a:p>
                    <a:fld id="{C45951D1-B98A-42EE-AC35-6C9B92EDC6B9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021-44D3-ACC2-8A68B189A821}"/>
                </c:ext>
              </c:extLst>
            </c:dLbl>
            <c:dLbl>
              <c:idx val="1"/>
              <c:layout>
                <c:manualLayout>
                  <c:x val="-0.12913602854891573"/>
                  <c:y val="-0.11059784193642461"/>
                </c:manualLayout>
              </c:layout>
              <c:tx>
                <c:rich>
                  <a:bodyPr/>
                  <a:lstStyle/>
                  <a:p>
                    <a:fld id="{B9BB44C2-7176-4E0E-9BDA-4CA92B698BE3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021-44D3-ACC2-8A68B189A821}"/>
                </c:ext>
              </c:extLst>
            </c:dLbl>
            <c:dLbl>
              <c:idx val="2"/>
              <c:layout>
                <c:manualLayout>
                  <c:x val="6.0814460211075221E-2"/>
                  <c:y val="-0.280728242303045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21-44D3-ACC2-8A68B189A821}"/>
                </c:ext>
              </c:extLst>
            </c:dLbl>
            <c:dLbl>
              <c:idx val="3"/>
              <c:layout>
                <c:manualLayout>
                  <c:x val="0"/>
                  <c:y val="-6.41529332642943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18133962927053"/>
                      <c:h val="0.124580617898953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021-44D3-ACC2-8A68B189A82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Aménagement et </a:t>
                    </a:r>
                    <a:r>
                      <a:rPr lang="en-US" noProof="0" dirty="0"/>
                      <a:t>urbanisme</a:t>
                    </a:r>
                  </a:p>
                  <a:p>
                    <a:r>
                      <a:rPr lang="en-US" dirty="0"/>
                      <a:t>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021-44D3-ACC2-8A68B189A821}"/>
                </c:ext>
              </c:extLst>
            </c:dLbl>
            <c:dLbl>
              <c:idx val="5"/>
              <c:layout>
                <c:manualLayout>
                  <c:x val="2.0673278894678685E-2"/>
                  <c:y val="-3.62897494955987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21-44D3-ACC2-8A68B189A821}"/>
                </c:ext>
              </c:extLst>
            </c:dLbl>
            <c:dLbl>
              <c:idx val="6"/>
              <c:layout>
                <c:manualLayout>
                  <c:x val="8.1829090465217233E-2"/>
                  <c:y val="-1.55961457198802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02041783205733"/>
                      <c:h val="0.130627481088673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021-44D3-ACC2-8A68B189A821}"/>
                </c:ext>
              </c:extLst>
            </c:dLbl>
            <c:dLbl>
              <c:idx val="7"/>
              <c:layout>
                <c:manualLayout>
                  <c:x val="0.17463704706956967"/>
                  <c:y val="-5.26469905547520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Frais de financement</a:t>
                    </a:r>
                  </a:p>
                  <a:p>
                    <a:r>
                      <a:rPr lang="en-US" dirty="0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021-44D3-ACC2-8A68B189A82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Feuil4!$A$11:$A$18</c:f>
              <c:strCache>
                <c:ptCount val="7"/>
                <c:pt idx="0">
                  <c:v>Administration générale</c:v>
                </c:pt>
                <c:pt idx="1">
                  <c:v>Sécurité publique</c:v>
                </c:pt>
                <c:pt idx="2">
                  <c:v>Transport</c:v>
                </c:pt>
                <c:pt idx="3">
                  <c:v>Hygiène du milieu</c:v>
                </c:pt>
                <c:pt idx="4">
                  <c:v>Aménagement, urbanisme et développement</c:v>
                </c:pt>
                <c:pt idx="5">
                  <c:v>Loisirs et culture</c:v>
                </c:pt>
                <c:pt idx="6">
                  <c:v>Frais de financement</c:v>
                </c:pt>
              </c:strCache>
            </c:strRef>
          </c:cat>
          <c:val>
            <c:numRef>
              <c:f>Feuil4!$D$11:$D$18</c:f>
              <c:numCache>
                <c:formatCode>#,##0</c:formatCode>
                <c:ptCount val="7"/>
                <c:pt idx="0">
                  <c:v>912783</c:v>
                </c:pt>
                <c:pt idx="1">
                  <c:v>617535</c:v>
                </c:pt>
                <c:pt idx="2">
                  <c:v>2007974</c:v>
                </c:pt>
                <c:pt idx="3">
                  <c:v>666199</c:v>
                </c:pt>
                <c:pt idx="4">
                  <c:v>293532</c:v>
                </c:pt>
                <c:pt idx="5">
                  <c:v>247155</c:v>
                </c:pt>
                <c:pt idx="6">
                  <c:v>134562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21-44D3-ACC2-8A68B189A82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Feuil5!$A$1</c:f>
          <c:strCache>
            <c:ptCount val="1"/>
            <c:pt idx="0">
              <c:v>Revenus d'investissement</c:v>
            </c:pt>
          </c:strCache>
        </c:strRef>
      </c:tx>
      <c:layout>
        <c:manualLayout>
          <c:xMode val="edge"/>
          <c:yMode val="edge"/>
          <c:x val="3.2590051457975985E-2"/>
          <c:y val="3.371259560971751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57255153938907E-2"/>
          <c:y val="0.19426541381530524"/>
          <c:w val="0.87728708868509786"/>
          <c:h val="0.75328724352545617"/>
        </c:manualLayout>
      </c:layout>
      <c:pie3DChart>
        <c:varyColors val="1"/>
        <c:ser>
          <c:idx val="0"/>
          <c:order val="0"/>
          <c:tx>
            <c:strRef>
              <c:f>Feuil5!$A$1</c:f>
              <c:strCache>
                <c:ptCount val="1"/>
                <c:pt idx="0">
                  <c:v>Revenus d'investissement</c:v>
                </c:pt>
              </c:strCache>
            </c:strRef>
          </c:tx>
          <c:explosion val="25"/>
          <c:dPt>
            <c:idx val="0"/>
            <c:bubble3D val="0"/>
            <c:explosion val="6"/>
            <c:extLst>
              <c:ext xmlns:c16="http://schemas.microsoft.com/office/drawing/2014/chart" uri="{C3380CC4-5D6E-409C-BE32-E72D297353CC}">
                <c16:uniqueId val="{00000001-E7AB-4CE2-9ACA-A2B7F958B08D}"/>
              </c:ext>
            </c:extLst>
          </c:dPt>
          <c:dPt>
            <c:idx val="2"/>
            <c:bubble3D val="0"/>
            <c:explosion val="24"/>
            <c:extLst>
              <c:ext xmlns:c16="http://schemas.microsoft.com/office/drawing/2014/chart" uri="{C3380CC4-5D6E-409C-BE32-E72D297353CC}">
                <c16:uniqueId val="{00000003-E7AB-4CE2-9ACA-A2B7F958B08D}"/>
              </c:ext>
            </c:extLst>
          </c:dPt>
          <c:dPt>
            <c:idx val="3"/>
            <c:bubble3D val="0"/>
            <c:explosion val="18"/>
            <c:extLst>
              <c:ext xmlns:c16="http://schemas.microsoft.com/office/drawing/2014/chart" uri="{C3380CC4-5D6E-409C-BE32-E72D297353CC}">
                <c16:uniqueId val="{00000005-E7AB-4CE2-9ACA-A2B7F958B08D}"/>
              </c:ext>
            </c:extLst>
          </c:dPt>
          <c:dLbls>
            <c:dLbl>
              <c:idx val="0"/>
              <c:layout>
                <c:manualLayout>
                  <c:x val="-0.14484615345538396"/>
                  <c:y val="-0.31924863365140926"/>
                </c:manualLayout>
              </c:layout>
              <c:tx>
                <c:rich>
                  <a:bodyPr/>
                  <a:lstStyle/>
                  <a:p>
                    <a:fld id="{F73ECD70-50E7-4E3E-A228-E86A437D292A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; 92%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7AB-4CE2-9ACA-A2B7F958B08D}"/>
                </c:ext>
              </c:extLst>
            </c:dLbl>
            <c:dLbl>
              <c:idx val="1"/>
              <c:layout>
                <c:manualLayout>
                  <c:x val="-9.1886593870645406E-2"/>
                  <c:y val="0.112057047998107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AB-4CE2-9ACA-A2B7F958B08D}"/>
                </c:ext>
              </c:extLst>
            </c:dLbl>
            <c:dLbl>
              <c:idx val="2"/>
              <c:layout>
                <c:manualLayout>
                  <c:x val="-5.669813860759406E-2"/>
                  <c:y val="9.137780722643774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AB-4CE2-9ACA-A2B7F958B08D}"/>
                </c:ext>
              </c:extLst>
            </c:dLbl>
            <c:dLbl>
              <c:idx val="3"/>
              <c:layout>
                <c:manualLayout>
                  <c:x val="0.1575706533092181"/>
                  <c:y val="-1.1547285615359637E-2"/>
                </c:manualLayout>
              </c:layout>
              <c:tx>
                <c:rich>
                  <a:bodyPr/>
                  <a:lstStyle/>
                  <a:p>
                    <a:fld id="{C6016564-807E-4C2B-A4CB-F8E02B596112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; 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7AB-4CE2-9ACA-A2B7F958B08D}"/>
                </c:ext>
              </c:extLst>
            </c:dLbl>
            <c:dLbl>
              <c:idx val="4"/>
              <c:layout>
                <c:manualLayout>
                  <c:x val="9.9338834789733571E-2"/>
                  <c:y val="-3.8803483965466477E-2"/>
                </c:manualLayout>
              </c:layout>
              <c:showLegendKey val="0"/>
              <c:showVal val="0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AB-4CE2-9ACA-A2B7F958B08D}"/>
                </c:ext>
              </c:extLst>
            </c:dLbl>
            <c:dLbl>
              <c:idx val="5"/>
              <c:layout>
                <c:manualLayout>
                  <c:x val="0.20580867357275023"/>
                  <c:y val="-3.4837959375048438E-2"/>
                </c:manualLayout>
              </c:layout>
              <c:showLegendKey val="0"/>
              <c:showVal val="0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AB-4CE2-9ACA-A2B7F958B08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1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Feuil5!$A$2:$A$7</c:f>
              <c:strCache>
                <c:ptCount val="4"/>
                <c:pt idx="0">
                  <c:v>Subventions</c:v>
                </c:pt>
                <c:pt idx="1">
                  <c:v>Financement à long terme</c:v>
                </c:pt>
                <c:pt idx="2">
                  <c:v>Activités de fonctionnement</c:v>
                </c:pt>
                <c:pt idx="3">
                  <c:v>Fonds de roulement</c:v>
                </c:pt>
              </c:strCache>
            </c:strRef>
          </c:cat>
          <c:val>
            <c:numRef>
              <c:f>Feuil5!$D$2:$D$7</c:f>
              <c:numCache>
                <c:formatCode>#,##0</c:formatCode>
                <c:ptCount val="6"/>
                <c:pt idx="0">
                  <c:v>2519137</c:v>
                </c:pt>
                <c:pt idx="1">
                  <c:v>0</c:v>
                </c:pt>
                <c:pt idx="2">
                  <c:v>165225</c:v>
                </c:pt>
                <c:pt idx="3">
                  <c:v>30500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7AB-4CE2-9ACA-A2B7F958B08D}"/>
            </c:ext>
          </c:extLst>
        </c:ser>
        <c:ser>
          <c:idx val="1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Feuil5!$A$2:$A$7</c:f>
              <c:strCache>
                <c:ptCount val="4"/>
                <c:pt idx="0">
                  <c:v>Subventions</c:v>
                </c:pt>
                <c:pt idx="1">
                  <c:v>Financement à long terme</c:v>
                </c:pt>
                <c:pt idx="2">
                  <c:v>Activités de fonctionnement</c:v>
                </c:pt>
                <c:pt idx="3">
                  <c:v>Fonds de roulement</c:v>
                </c:pt>
              </c:strCache>
            </c:strRef>
          </c:cat>
          <c:val>
            <c:numRef>
              <c:f>Feuil5!$E$2:$E$7</c:f>
              <c:numCache>
                <c:formatCode>General</c:formatCode>
                <c:ptCount val="6"/>
                <c:pt idx="0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AB-4CE2-9ACA-A2B7F958B08D}"/>
            </c:ext>
          </c:extLst>
        </c:ser>
        <c:ser>
          <c:idx val="2"/>
          <c:order val="2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Feuil5!$A$2:$A$7</c:f>
              <c:strCache>
                <c:ptCount val="4"/>
                <c:pt idx="0">
                  <c:v>Subventions</c:v>
                </c:pt>
                <c:pt idx="1">
                  <c:v>Financement à long terme</c:v>
                </c:pt>
                <c:pt idx="2">
                  <c:v>Activités de fonctionnement</c:v>
                </c:pt>
                <c:pt idx="3">
                  <c:v>Fonds de roulement</c:v>
                </c:pt>
              </c:strCache>
            </c:strRef>
          </c:cat>
          <c:val>
            <c:numRef>
              <c:f>Feuil5!$F$2:$F$7</c:f>
              <c:numCache>
                <c:formatCode>0.00%</c:formatCode>
                <c:ptCount val="6"/>
                <c:pt idx="0">
                  <c:v>0.92790609614779684</c:v>
                </c:pt>
                <c:pt idx="1">
                  <c:v>0</c:v>
                </c:pt>
                <c:pt idx="2">
                  <c:v>6.0859446999515995E-2</c:v>
                </c:pt>
                <c:pt idx="3">
                  <c:v>1.1234456852687171E-2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7AB-4CE2-9ACA-A2B7F958B08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0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Dépenses d'investissement</a:t>
            </a:r>
          </a:p>
        </c:rich>
      </c:tx>
      <c:layout>
        <c:manualLayout>
          <c:xMode val="edge"/>
          <c:yMode val="edge"/>
          <c:x val="3.6821907909504362E-2"/>
          <c:y val="3.388502311414437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678324710545546E-2"/>
          <c:y val="0.22093857315454613"/>
          <c:w val="0.91444046684771274"/>
          <c:h val="0.71720987257545199"/>
        </c:manualLayout>
      </c:layout>
      <c:pie3DChart>
        <c:varyColors val="1"/>
        <c:ser>
          <c:idx val="0"/>
          <c:order val="0"/>
          <c:tx>
            <c:strRef>
              <c:f>Feuil5!$A$10</c:f>
              <c:strCache>
                <c:ptCount val="1"/>
                <c:pt idx="0">
                  <c:v>Dépenses d'investissement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-7.9120934688306187E-3"/>
                  <c:y val="-5.3732716400140702E-3"/>
                </c:manualLayout>
              </c:layout>
              <c:tx>
                <c:rich>
                  <a:bodyPr/>
                  <a:lstStyle/>
                  <a:p>
                    <a:fld id="{C45951D1-B98A-42EE-AC35-6C9B92EDC6B9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976-4624-986C-6BCCACB47BA4}"/>
                </c:ext>
              </c:extLst>
            </c:dLbl>
            <c:dLbl>
              <c:idx val="1"/>
              <c:layout>
                <c:manualLayout>
                  <c:x val="0.13117961756416299"/>
                  <c:y val="1.8137294693833532E-3"/>
                </c:manualLayout>
              </c:layout>
              <c:tx>
                <c:rich>
                  <a:bodyPr/>
                  <a:lstStyle/>
                  <a:p>
                    <a:fld id="{B9BB44C2-7176-4E0E-9BDA-4CA92B698BE3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976-4624-986C-6BCCACB47BA4}"/>
                </c:ext>
              </c:extLst>
            </c:dLbl>
            <c:dLbl>
              <c:idx val="2"/>
              <c:layout>
                <c:manualLayout>
                  <c:x val="-0.14984384553457436"/>
                  <c:y val="5.87618042590037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76-4624-986C-6BCCACB47BA4}"/>
                </c:ext>
              </c:extLst>
            </c:dLbl>
            <c:dLbl>
              <c:idx val="3"/>
              <c:layout>
                <c:manualLayout>
                  <c:x val="0.25256971142950785"/>
                  <c:y val="-0.27909205292637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76-4624-986C-6BCCACB47BA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76-4624-986C-6BCCACB47BA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76-4624-986C-6BCCACB47BA4}"/>
                </c:ext>
              </c:extLst>
            </c:dLbl>
            <c:dLbl>
              <c:idx val="6"/>
              <c:layout>
                <c:manualLayout>
                  <c:x val="-1.1975285383886572E-2"/>
                  <c:y val="1.052385204426766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74F008AC-ECB3-4DC0-86F3-36EAFD330A04}" type="CATEGORYNAME">
                      <a:rPr lang="en-US"/>
                      <a:pPr>
                        <a:defRPr/>
                      </a:pPr>
                      <a:t>[NOM DE CATÉGORIE]</a:t>
                    </a:fld>
                    <a:r>
                      <a:rPr lang="en-US" baseline="0" dirty="0"/>
                      <a:t>
9.5%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86539303074503"/>
                      <c:h val="0.100393165140071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976-4624-986C-6BCCACB47BA4}"/>
                </c:ext>
              </c:extLst>
            </c:dLbl>
            <c:dLbl>
              <c:idx val="7"/>
              <c:layout>
                <c:manualLayout>
                  <c:x val="0.17463704706956967"/>
                  <c:y val="-5.26469905547520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Frais de financement</a:t>
                    </a:r>
                  </a:p>
                  <a:p>
                    <a:r>
                      <a:rPr lang="en-US" dirty="0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976-4624-986C-6BCCACB47BA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Feuil5!$A$11:$A$18</c:f>
              <c:strCache>
                <c:ptCount val="7"/>
                <c:pt idx="0">
                  <c:v>Administration générale</c:v>
                </c:pt>
                <c:pt idx="1">
                  <c:v>Sécurité publique</c:v>
                </c:pt>
                <c:pt idx="2">
                  <c:v>Transport</c:v>
                </c:pt>
                <c:pt idx="3">
                  <c:v>Hygiène du milieu</c:v>
                </c:pt>
                <c:pt idx="4">
                  <c:v>Santé et bien-être</c:v>
                </c:pt>
                <c:pt idx="5">
                  <c:v>Aménagement, urbanisme et développement</c:v>
                </c:pt>
                <c:pt idx="6">
                  <c:v>Loisirs et culture</c:v>
                </c:pt>
              </c:strCache>
            </c:strRef>
          </c:cat>
          <c:val>
            <c:numRef>
              <c:f>Feuil5!$D$11:$D$18</c:f>
              <c:numCache>
                <c:formatCode>#,##0</c:formatCode>
                <c:ptCount val="8"/>
                <c:pt idx="0">
                  <c:v>55500</c:v>
                </c:pt>
                <c:pt idx="1">
                  <c:v>15000</c:v>
                </c:pt>
                <c:pt idx="2">
                  <c:v>895473</c:v>
                </c:pt>
                <c:pt idx="3">
                  <c:v>1724778</c:v>
                </c:pt>
                <c:pt idx="4">
                  <c:v>0</c:v>
                </c:pt>
                <c:pt idx="5">
                  <c:v>0</c:v>
                </c:pt>
                <c:pt idx="6">
                  <c:v>275429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76-4624-986C-6BCCACB47BA4}"/>
            </c:ext>
          </c:extLst>
        </c:ser>
        <c:ser>
          <c:idx val="1"/>
          <c:order val="1"/>
          <c:tx>
            <c:strRef>
              <c:f>Feuil5!$F$11:$F$18</c:f>
              <c:strCache>
                <c:ptCount val="8"/>
                <c:pt idx="0">
                  <c:v>1.87%</c:v>
                </c:pt>
                <c:pt idx="1">
                  <c:v>0.51%</c:v>
                </c:pt>
                <c:pt idx="2">
                  <c:v>30.19%</c:v>
                </c:pt>
                <c:pt idx="3">
                  <c:v>58.15%</c:v>
                </c:pt>
                <c:pt idx="4">
                  <c:v>0.00%</c:v>
                </c:pt>
                <c:pt idx="5">
                  <c:v>0.00%</c:v>
                </c:pt>
                <c:pt idx="6">
                  <c:v>9.29%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9-8976-4624-986C-6BCCACB47BA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002930" cy="347819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231572" y="0"/>
            <a:ext cx="4002930" cy="347819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8A8728D6-9474-4A25-9124-0AB900AF54FF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738563" y="868363"/>
            <a:ext cx="1758950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fr-CA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24239" y="3344410"/>
            <a:ext cx="7387598" cy="273690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4" y="6602257"/>
            <a:ext cx="4002930" cy="34781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231572" y="6602257"/>
            <a:ext cx="4002930" cy="34781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621DC3B-4550-45EB-AF9E-248816CD681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310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13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3257550" y="2932606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13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lipse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186934" y="4013208"/>
            <a:ext cx="342900" cy="588433"/>
          </a:xfrm>
        </p:spPr>
        <p:txBody>
          <a:bodyPr/>
          <a:lstStyle/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406403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543550" y="406403"/>
            <a:ext cx="1085850" cy="780203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271266" y="1368502"/>
            <a:ext cx="342900" cy="588433"/>
          </a:xfrm>
        </p:spPr>
        <p:txBody>
          <a:bodyPr/>
          <a:lstStyle/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6321" y="3657605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13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llipse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lipse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257550" y="2932606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3422315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6316" y="2032001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593499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226314" y="3295180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Ellipse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3257550" y="1389894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257550" y="1381366"/>
            <a:ext cx="342900" cy="588433"/>
          </a:xfrm>
        </p:spPr>
        <p:txBody>
          <a:bodyPr/>
          <a:lstStyle/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13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285750" y="2641606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lipse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28700" y="416987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53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fr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28700" y="416987"/>
            <a:ext cx="342900" cy="588433"/>
          </a:xfrm>
        </p:spPr>
        <p:txBody>
          <a:bodyPr/>
          <a:lstStyle/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53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53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602819-BEA8-47AA-A14C-7BE715798750}" type="datetimeFigureOut">
              <a:rPr lang="fr-CA" smtClean="0"/>
              <a:t>2022-12-13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lipse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3257550" y="1386905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925279-2EBD-4EDF-9D4E-516F0F3A8DF9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tags" Target="../tags/tag10.xml"/><Relationship Id="rId7" Type="http://schemas.openxmlformats.org/officeDocument/2006/relationships/chart" Target="../charts/char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slideLayout" Target="../slideLayouts/slideLayout6.xml"/><Relationship Id="rId9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476672" y="4283968"/>
            <a:ext cx="5866978" cy="3888432"/>
          </a:xfrm>
        </p:spPr>
        <p:txBody>
          <a:bodyPr>
            <a:normAutofit/>
          </a:bodyPr>
          <a:lstStyle/>
          <a:p>
            <a:r>
              <a:rPr lang="fr-CA" sz="2400" dirty="0"/>
              <a:t>Prévisions</a:t>
            </a:r>
          </a:p>
          <a:p>
            <a:r>
              <a:rPr lang="fr-CA" sz="2400" dirty="0"/>
              <a:t> budgétaires 2023</a:t>
            </a:r>
          </a:p>
          <a:p>
            <a:r>
              <a:rPr lang="fr-CA" sz="2400" dirty="0"/>
              <a:t>ET</a:t>
            </a:r>
          </a:p>
          <a:p>
            <a:r>
              <a:rPr lang="fr-CA" sz="2400" dirty="0"/>
              <a:t>PROGRAMME TRIENNAL D’IMMOBILISATIONS</a:t>
            </a:r>
          </a:p>
          <a:p>
            <a:r>
              <a:rPr lang="fr-CA" sz="2400" dirty="0"/>
              <a:t>2023-2024-2025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76672" y="611560"/>
            <a:ext cx="5866978" cy="2232248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MUNICIPALITÉ </a:t>
            </a:r>
            <a:br>
              <a:rPr lang="en-CA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DE BRIGHAM</a:t>
            </a:r>
            <a:endParaRPr lang="fr-C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B90B6318-E6AB-5524-9489-60AF2009A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015" y="621049"/>
            <a:ext cx="755970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3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71A75-D74D-4C96-9595-21EB2B2DD85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Points d’intérêts du budget 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61B71-4258-4062-B97E-895867980635}"/>
              </a:ext>
            </a:extLst>
          </p:cNvPr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240030" y="2195736"/>
            <a:ext cx="6377940" cy="6336704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Légère augmentation des taux de taxes et r</a:t>
            </a: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emaniement de ceux-ci afin de répartir équitablement les revenus par classe d’immeubles imposables.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de taxes spéciales pour le financement de la dette à long terme relativement aux travaux d’infrastructure de chemins.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Symbol" panose="05050102010706020507" pitchFamily="18" charset="2"/>
              <a:buChar char=""/>
              <a:tabLst/>
              <a:defRPr/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Réduction des tarifs pour les collectes des matières résiduelles suite à la bonification des redevances gouvernementales.</a:t>
            </a:r>
            <a:endParaRPr lang="fr-C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Planification et réalisation de travaux d’infrastructure – chemins Miltimore et Hallé Est.</a:t>
            </a:r>
            <a:endParaRPr lang="fr-C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Réalisation d’une révision réglementaire en matière d’aménagement et d’urbanisme.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Réalisation des projets d’amélioration des équipements de parcs et des sentiers suite à l’obtention d’aide financière.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 de jardins communautaires, nichoirs d’oiseaux et « frigo vert » pour l’économie circulaire si l’aide financière est accordée.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Poursuite de la préparation et réalisation du projet d’installation de génératrice au poste de pompage Principal ainsi que pour les installations de traitement de l’eau potable et des bâtiments municipaux.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Rehaussement des installations de captation des eaux usées sur la rue du Domaine.</a:t>
            </a:r>
            <a:endParaRPr lang="fr-C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Retour </a:t>
            </a:r>
            <a:r>
              <a:rPr lang="fr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</a:t>
            </a: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processus d’appel d’offres public et réalisation des travaux pour la réfection des installations pour l’approvisionnement et le traitement de l’eau potable du Secteur Guay.</a:t>
            </a:r>
          </a:p>
        </p:txBody>
      </p:sp>
    </p:spTree>
    <p:extLst>
      <p:ext uri="{BB962C8B-B14F-4D97-AF65-F5344CB8AC3E}">
        <p14:creationId xmlns:p14="http://schemas.microsoft.com/office/powerpoint/2010/main" val="32553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16861"/>
            <a:ext cx="6400800" cy="1011238"/>
          </a:xfrm>
        </p:spPr>
        <p:txBody>
          <a:bodyPr>
            <a:normAutofit/>
          </a:bodyPr>
          <a:lstStyle/>
          <a:p>
            <a:r>
              <a:rPr lang="en-CA" dirty="0"/>
              <a:t>Taxation annuelle 2023 - Budget</a:t>
            </a:r>
            <a:endParaRPr lang="fr-CA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005AB2E-F9F0-2BA7-D973-A9267CED6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75760"/>
              </p:ext>
            </p:extLst>
          </p:nvPr>
        </p:nvGraphicFramePr>
        <p:xfrm>
          <a:off x="548680" y="2030340"/>
          <a:ext cx="5760640" cy="6135833"/>
        </p:xfrm>
        <a:graphic>
          <a:graphicData uri="http://schemas.openxmlformats.org/drawingml/2006/table">
            <a:tbl>
              <a:tblPr/>
              <a:tblGrid>
                <a:gridCol w="1799864">
                  <a:extLst>
                    <a:ext uri="{9D8B030D-6E8A-4147-A177-3AD203B41FA5}">
                      <a16:colId xmlns:a16="http://schemas.microsoft.com/office/drawing/2014/main" val="880901431"/>
                    </a:ext>
                  </a:extLst>
                </a:gridCol>
                <a:gridCol w="994236">
                  <a:extLst>
                    <a:ext uri="{9D8B030D-6E8A-4147-A177-3AD203B41FA5}">
                      <a16:colId xmlns:a16="http://schemas.microsoft.com/office/drawing/2014/main" val="2550468804"/>
                    </a:ext>
                  </a:extLst>
                </a:gridCol>
                <a:gridCol w="96999">
                  <a:extLst>
                    <a:ext uri="{9D8B030D-6E8A-4147-A177-3AD203B41FA5}">
                      <a16:colId xmlns:a16="http://schemas.microsoft.com/office/drawing/2014/main" val="2530624115"/>
                    </a:ext>
                  </a:extLst>
                </a:gridCol>
                <a:gridCol w="851432">
                  <a:extLst>
                    <a:ext uri="{9D8B030D-6E8A-4147-A177-3AD203B41FA5}">
                      <a16:colId xmlns:a16="http://schemas.microsoft.com/office/drawing/2014/main" val="1590934830"/>
                    </a:ext>
                  </a:extLst>
                </a:gridCol>
                <a:gridCol w="53888">
                  <a:extLst>
                    <a:ext uri="{9D8B030D-6E8A-4147-A177-3AD203B41FA5}">
                      <a16:colId xmlns:a16="http://schemas.microsoft.com/office/drawing/2014/main" val="2178684287"/>
                    </a:ext>
                  </a:extLst>
                </a:gridCol>
                <a:gridCol w="1026568">
                  <a:extLst>
                    <a:ext uri="{9D8B030D-6E8A-4147-A177-3AD203B41FA5}">
                      <a16:colId xmlns:a16="http://schemas.microsoft.com/office/drawing/2014/main" val="2926064274"/>
                    </a:ext>
                  </a:extLst>
                </a:gridCol>
                <a:gridCol w="937653">
                  <a:extLst>
                    <a:ext uri="{9D8B030D-6E8A-4147-A177-3AD203B41FA5}">
                      <a16:colId xmlns:a16="http://schemas.microsoft.com/office/drawing/2014/main" val="2911092284"/>
                    </a:ext>
                  </a:extLst>
                </a:gridCol>
              </a:tblGrid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109557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Revenu de taxe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Valeur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624858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Foncière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Taux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Montant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Taux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837525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673712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Classe résiduelle (Taux de base)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234 025 676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0.7900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1 848 803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0.7600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570064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Immeubles agricoles / forestiers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60 372 200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0.6300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380 345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0.6000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680450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Immeubles industriels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267 500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1.1100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2 969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0.7600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83219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Immeubles non résidentiels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8 724 124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0.8500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74 155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0.7600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438667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303 389 500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2 306 272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79363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Crédit Prog. Revitalisation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662 900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(4 894)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776341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1384 cptes de taxes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302 726 600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2 301 378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660890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102490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Pavage Village - règl. 2019-02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500" b="0" i="0" u="none" strike="noStrike" dirty="0">
                          <a:effectLst/>
                          <a:latin typeface="Arial" panose="020B0604020202020204" pitchFamily="34" charset="0"/>
                        </a:rPr>
                        <a:t>/100$ d'éval.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0.01533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46 510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735945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Pulv. Choinière - règl. 2020-01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500" b="0" i="0" u="none" strike="noStrike" dirty="0">
                          <a:effectLst/>
                          <a:latin typeface="Arial" panose="020B0604020202020204" pitchFamily="34" charset="0"/>
                        </a:rPr>
                        <a:t>/100$ d'éval.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0.00463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14 045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619890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399801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626589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Service de police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1 384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57.20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79 165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385175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374148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Accès H-V - règl. 2019-01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1 384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11.93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16 511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11.96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02729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606816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Matières résiduelles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1 082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174.00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188 268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213.00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539714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Écocentres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1 082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31.00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33 542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28.00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781296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965595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Traitement des eaux usées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29925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Village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355.00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24 850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295.00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500396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Lacroix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42.00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1 848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39.00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246145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Domaine Brigham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42.00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2 310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39.00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897383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Érablière de l'Artisan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277.00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274.00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25468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500" b="0" i="1" u="sng" strike="noStrike" dirty="0">
                          <a:effectLst/>
                          <a:latin typeface="Arial" panose="020B0604020202020204" pitchFamily="34" charset="0"/>
                        </a:rPr>
                        <a:t>29 285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942157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500" b="0" i="1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078114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Entretien réseau d'égout :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493300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Village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128.00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8 960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125.00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717721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Lacroix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11 475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220.00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68621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Lacroix - Règl. 2013-08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565.50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2 262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565.50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645655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Domaine Brigham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14 025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220.00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943253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Érablière de l'Artisan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220.00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877753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500" b="0" i="1" u="sng" strike="noStrike" dirty="0">
                          <a:effectLst/>
                          <a:latin typeface="Arial" panose="020B0604020202020204" pitchFamily="34" charset="0"/>
                        </a:rPr>
                        <a:t>36 977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176302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Eau potable - Secteur Guay :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842048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Eau potable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340.00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7 480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340.00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115592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Spa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660432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Piscine hors-terre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861566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Piscine creusée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263680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500" b="0" i="1" u="sng" strike="noStrike" dirty="0">
                          <a:effectLst/>
                          <a:latin typeface="Arial" panose="020B0604020202020204" pitchFamily="34" charset="0"/>
                        </a:rPr>
                        <a:t>7 690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664013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500" b="0" i="1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319469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Vidange instal. septiques 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879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80.58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70 828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017759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Vidange instal. sept. - chalets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40.29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564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37.50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703481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Serv./Infras. de Loisirs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1 384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27.00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37 368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27.00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120372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542784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2 862 132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670646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722405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Secteur du Village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483.00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420.00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877160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Secteur Lacroix 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297.00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259.00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833933"/>
                  </a:ext>
                </a:extLst>
              </a:tr>
              <a:tr h="11221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Secteur Domaine Brigham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297.00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259.00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294919"/>
                  </a:ext>
                </a:extLst>
              </a:tr>
              <a:tr h="185154"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Érablière de l'Artisan</a:t>
                      </a:r>
                    </a:p>
                  </a:txBody>
                  <a:tcPr marL="67329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532.00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+ 0.264 $ / m3 excédant 300 m3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494.00</a:t>
                      </a:r>
                    </a:p>
                  </a:txBody>
                  <a:tcPr marL="5611" marR="5611" marT="5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503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39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>
                <a:solidFill>
                  <a:srgbClr val="8CADAE">
                    <a:shade val="75000"/>
                  </a:srgbClr>
                </a:solidFill>
              </a:rPr>
              <a:t>Prévisions budgétaires 2023</a:t>
            </a:r>
            <a:br>
              <a:rPr lang="en-CA" sz="3600" dirty="0">
                <a:solidFill>
                  <a:srgbClr val="8CADAE">
                    <a:shade val="75000"/>
                  </a:srgbClr>
                </a:solidFill>
              </a:rPr>
            </a:br>
            <a:r>
              <a:rPr lang="en-CA" sz="3600" dirty="0">
                <a:solidFill>
                  <a:srgbClr val="8CADAE">
                    <a:shade val="75000"/>
                  </a:srgbClr>
                </a:solidFill>
              </a:rPr>
              <a:t>activités de fonctionnement</a:t>
            </a:r>
            <a:endParaRPr lang="fr-CA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63DE2E-B202-40C5-9D22-81CDD043F207}"/>
              </a:ext>
            </a:extLst>
          </p:cNvPr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226314" y="2036064"/>
            <a:ext cx="6377940" cy="6208344"/>
          </a:xfrm>
        </p:spPr>
        <p:txBody>
          <a:bodyPr/>
          <a:lstStyle/>
          <a:p>
            <a:endParaRPr lang="fr-CA" dirty="0"/>
          </a:p>
          <a:p>
            <a:endParaRPr lang="fr-CA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9D42B61-6199-6BD3-3216-CFCC1A7CC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06657"/>
              </p:ext>
            </p:extLst>
          </p:nvPr>
        </p:nvGraphicFramePr>
        <p:xfrm>
          <a:off x="280768" y="2031993"/>
          <a:ext cx="6293289" cy="6132527"/>
        </p:xfrm>
        <a:graphic>
          <a:graphicData uri="http://schemas.openxmlformats.org/drawingml/2006/table">
            <a:tbl>
              <a:tblPr/>
              <a:tblGrid>
                <a:gridCol w="2110187">
                  <a:extLst>
                    <a:ext uri="{9D8B030D-6E8A-4147-A177-3AD203B41FA5}">
                      <a16:colId xmlns:a16="http://schemas.microsoft.com/office/drawing/2014/main" val="1892305470"/>
                    </a:ext>
                  </a:extLst>
                </a:gridCol>
                <a:gridCol w="596357">
                  <a:extLst>
                    <a:ext uri="{9D8B030D-6E8A-4147-A177-3AD203B41FA5}">
                      <a16:colId xmlns:a16="http://schemas.microsoft.com/office/drawing/2014/main" val="3873016770"/>
                    </a:ext>
                  </a:extLst>
                </a:gridCol>
                <a:gridCol w="252305">
                  <a:extLst>
                    <a:ext uri="{9D8B030D-6E8A-4147-A177-3AD203B41FA5}">
                      <a16:colId xmlns:a16="http://schemas.microsoft.com/office/drawing/2014/main" val="432914323"/>
                    </a:ext>
                  </a:extLst>
                </a:gridCol>
                <a:gridCol w="920340">
                  <a:extLst>
                    <a:ext uri="{9D8B030D-6E8A-4147-A177-3AD203B41FA5}">
                      <a16:colId xmlns:a16="http://schemas.microsoft.com/office/drawing/2014/main" val="3068260649"/>
                    </a:ext>
                  </a:extLst>
                </a:gridCol>
                <a:gridCol w="252305">
                  <a:extLst>
                    <a:ext uri="{9D8B030D-6E8A-4147-A177-3AD203B41FA5}">
                      <a16:colId xmlns:a16="http://schemas.microsoft.com/office/drawing/2014/main" val="1721827190"/>
                    </a:ext>
                  </a:extLst>
                </a:gridCol>
                <a:gridCol w="920340">
                  <a:extLst>
                    <a:ext uri="{9D8B030D-6E8A-4147-A177-3AD203B41FA5}">
                      <a16:colId xmlns:a16="http://schemas.microsoft.com/office/drawing/2014/main" val="2248354960"/>
                    </a:ext>
                  </a:extLst>
                </a:gridCol>
                <a:gridCol w="252305">
                  <a:extLst>
                    <a:ext uri="{9D8B030D-6E8A-4147-A177-3AD203B41FA5}">
                      <a16:colId xmlns:a16="http://schemas.microsoft.com/office/drawing/2014/main" val="144063733"/>
                    </a:ext>
                  </a:extLst>
                </a:gridCol>
                <a:gridCol w="989150">
                  <a:extLst>
                    <a:ext uri="{9D8B030D-6E8A-4147-A177-3AD203B41FA5}">
                      <a16:colId xmlns:a16="http://schemas.microsoft.com/office/drawing/2014/main" val="1551650356"/>
                    </a:ext>
                  </a:extLst>
                </a:gridCol>
              </a:tblGrid>
              <a:tr h="163649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029131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Revenus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sng" strike="noStrike" dirty="0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sng" strike="noStrike" dirty="0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sng" strike="noStrike" dirty="0">
                          <a:effectLst/>
                          <a:latin typeface="Arial" panose="020B0604020202020204" pitchFamily="34" charset="0"/>
                        </a:rPr>
                        <a:t>Augmentation (%)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387213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Taxes foncières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2 361 933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2 178 997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8.4%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947994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Taxes de services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512 198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527 865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-3.0%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744677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Paiements tenant lieu de taxes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14 998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13 464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11.4%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895675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Transferts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562 160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532 749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5.5%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279259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Services rendus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54 030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52 655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2.6%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65566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Autres revenus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201 653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174 500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15.6%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530416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3 706 972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3 480 230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6.5%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809631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324461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Charges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795356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Administration générale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912 783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821 414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11.1%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834983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Sécurité publique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625 035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573 043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9.1%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912454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Transport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2 007 974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1 982 884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385085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Hygiène du milieu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667 419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592 875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12.6%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134638"/>
                  </a:ext>
                </a:extLst>
              </a:tr>
              <a:tr h="1722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Aménagement, urbanisme et développement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293 532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165 159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77.7%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297598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Loisirs et culture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259 102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148 202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74.8%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564107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Frais de financement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134 562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107 795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24.8%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057458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4 900 407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4 391 372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11.6%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582500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226319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Excédent (déficit) avant conciliation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(1 193 435)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(911 142)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34340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071313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Conciliation à des fins fiscales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259218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Amortissement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955 600 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923 100 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306550"/>
                  </a:ext>
                </a:extLst>
              </a:tr>
              <a:tr h="1722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Remboursement de capital sur la dette à long terme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(46 400)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(10 600)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820480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Affectations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370173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Activités d'investissement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(124 700)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14776"/>
                  </a:ext>
                </a:extLst>
              </a:tr>
              <a:tr h="1722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Excédent de fonctionnement accumulé non affecté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296 835 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102 842 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694221"/>
                  </a:ext>
                </a:extLst>
              </a:tr>
              <a:tr h="1722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Excédent de fonctionnement accumulé affecté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859876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Fonds des parcs et terrains de jeux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600436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Fonds de roulement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(12 600)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26 500 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265186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Fonds dépenses d'élection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(6 000)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630639"/>
                  </a:ext>
                </a:extLst>
              </a:tr>
              <a:tr h="1722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Dépenses constatées à taxer ou à pourvoir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741708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Excédent (déficit) à des fins fiscales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900" b="1" i="0" u="none" strike="noStrike" dirty="0"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9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297985"/>
                  </a:ext>
                </a:extLst>
              </a:tr>
              <a:tr h="172262"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" marR="8613" marT="8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227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30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Répartition des revenus et charges de fonctionnement</a:t>
            </a:r>
            <a:endParaRPr lang="fr-CA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2856698"/>
              </p:ext>
            </p:extLst>
          </p:nvPr>
        </p:nvGraphicFramePr>
        <p:xfrm>
          <a:off x="652463" y="2688433"/>
          <a:ext cx="5553075" cy="3767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00978001"/>
              </p:ext>
            </p:extLst>
          </p:nvPr>
        </p:nvGraphicFramePr>
        <p:xfrm>
          <a:off x="652463" y="2597945"/>
          <a:ext cx="5553075" cy="471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203955"/>
              </p:ext>
            </p:extLst>
          </p:nvPr>
        </p:nvGraphicFramePr>
        <p:xfrm>
          <a:off x="226314" y="2267745"/>
          <a:ext cx="6461280" cy="216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245228"/>
              </p:ext>
            </p:extLst>
          </p:nvPr>
        </p:nvGraphicFramePr>
        <p:xfrm>
          <a:off x="195235" y="1852791"/>
          <a:ext cx="6410326" cy="329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243501"/>
              </p:ext>
            </p:extLst>
          </p:nvPr>
        </p:nvGraphicFramePr>
        <p:xfrm>
          <a:off x="255302" y="4532575"/>
          <a:ext cx="6391276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33416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53B50-29F7-50BB-2B36-AB9C175D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Prévisions budgétaires</a:t>
            </a:r>
            <a:br>
              <a:rPr lang="fr-CA" dirty="0"/>
            </a:br>
            <a:r>
              <a:rPr lang="fr-CA" dirty="0"/>
              <a:t>activités d’investissement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B375744F-6D1D-E34D-F442-7529EF22F76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19145364"/>
              </p:ext>
            </p:extLst>
          </p:nvPr>
        </p:nvGraphicFramePr>
        <p:xfrm>
          <a:off x="404664" y="2267744"/>
          <a:ext cx="5944540" cy="5198275"/>
        </p:xfrm>
        <a:graphic>
          <a:graphicData uri="http://schemas.openxmlformats.org/drawingml/2006/table">
            <a:tbl>
              <a:tblPr/>
              <a:tblGrid>
                <a:gridCol w="2364964">
                  <a:extLst>
                    <a:ext uri="{9D8B030D-6E8A-4147-A177-3AD203B41FA5}">
                      <a16:colId xmlns:a16="http://schemas.microsoft.com/office/drawing/2014/main" val="3680741748"/>
                    </a:ext>
                  </a:extLst>
                </a:gridCol>
                <a:gridCol w="668359">
                  <a:extLst>
                    <a:ext uri="{9D8B030D-6E8A-4147-A177-3AD203B41FA5}">
                      <a16:colId xmlns:a16="http://schemas.microsoft.com/office/drawing/2014/main" val="3032971296"/>
                    </a:ext>
                  </a:extLst>
                </a:gridCol>
                <a:gridCol w="282767">
                  <a:extLst>
                    <a:ext uri="{9D8B030D-6E8A-4147-A177-3AD203B41FA5}">
                      <a16:colId xmlns:a16="http://schemas.microsoft.com/office/drawing/2014/main" val="1298864379"/>
                    </a:ext>
                  </a:extLst>
                </a:gridCol>
                <a:gridCol w="1031458">
                  <a:extLst>
                    <a:ext uri="{9D8B030D-6E8A-4147-A177-3AD203B41FA5}">
                      <a16:colId xmlns:a16="http://schemas.microsoft.com/office/drawing/2014/main" val="2432245099"/>
                    </a:ext>
                  </a:extLst>
                </a:gridCol>
                <a:gridCol w="282767">
                  <a:extLst>
                    <a:ext uri="{9D8B030D-6E8A-4147-A177-3AD203B41FA5}">
                      <a16:colId xmlns:a16="http://schemas.microsoft.com/office/drawing/2014/main" val="2259814481"/>
                    </a:ext>
                  </a:extLst>
                </a:gridCol>
                <a:gridCol w="1031458">
                  <a:extLst>
                    <a:ext uri="{9D8B030D-6E8A-4147-A177-3AD203B41FA5}">
                      <a16:colId xmlns:a16="http://schemas.microsoft.com/office/drawing/2014/main" val="281531523"/>
                    </a:ext>
                  </a:extLst>
                </a:gridCol>
                <a:gridCol w="282767">
                  <a:extLst>
                    <a:ext uri="{9D8B030D-6E8A-4147-A177-3AD203B41FA5}">
                      <a16:colId xmlns:a16="http://schemas.microsoft.com/office/drawing/2014/main" val="3886154346"/>
                    </a:ext>
                  </a:extLst>
                </a:gridCol>
              </a:tblGrid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Revenus d'investissement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000" b="1" i="0" u="sng" strike="noStrike" dirty="0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000" b="1" i="0" u="sng" strike="noStrike" dirty="0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571129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Subventions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2 519 137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1 593 343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665252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Financement à long terme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748 000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151449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Activités de fonctionnement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161 424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96 200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412803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Fonds de roulement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53 301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38 500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23158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031323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2 733 862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2 476 043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362957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570047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Dépenses d'investissement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440449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Administration générale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60 500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169 343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811221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Sécurité publique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15 000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0362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Transport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889 473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686 500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70752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Hygiène du milieu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1 724 778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1 605 200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959989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Santé et bien-être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860467"/>
                  </a:ext>
                </a:extLst>
              </a:tr>
              <a:tr h="2079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Aménagement, urbanisme et développement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962270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Loisirs et culture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275 429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90 000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318469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987680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2 965 180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2 551 043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014952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92852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7957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Affectations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90562"/>
                  </a:ext>
                </a:extLst>
              </a:tr>
              <a:tr h="2079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Excédent de fonctionnement accumulé non affecté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75 000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527043"/>
                  </a:ext>
                </a:extLst>
              </a:tr>
              <a:tr h="2079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Excédent de fonctionnement accumulé affecté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231 318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204785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492549"/>
                  </a:ext>
                </a:extLst>
              </a:tr>
              <a:tr h="207931"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Total des dépenses et affectations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C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A" sz="1000" b="1" i="0" u="none" strike="noStrike" dirty="0"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0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6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84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E887EC-B79A-35D1-CF33-EAD12376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Répartition des revenus et charges</a:t>
            </a:r>
            <a:br>
              <a:rPr lang="fr-CA" dirty="0"/>
            </a:br>
            <a:r>
              <a:rPr lang="fr-CA" dirty="0"/>
              <a:t>d’investissement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EA1A4FDF-1F59-4167-90DD-E79A63C17F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549430"/>
              </p:ext>
            </p:extLst>
          </p:nvPr>
        </p:nvGraphicFramePr>
        <p:xfrm>
          <a:off x="220491" y="1763688"/>
          <a:ext cx="6496051" cy="394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FAF714B7-CDF3-474D-8683-283907F283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708913"/>
              </p:ext>
            </p:extLst>
          </p:nvPr>
        </p:nvGraphicFramePr>
        <p:xfrm>
          <a:off x="114777" y="5004048"/>
          <a:ext cx="6486526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172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CEDB1-230F-4528-A412-6D942203E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" y="177585"/>
            <a:ext cx="6400800" cy="1226063"/>
          </a:xfrm>
        </p:spPr>
        <p:txBody>
          <a:bodyPr>
            <a:normAutofit fontScale="90000"/>
          </a:bodyPr>
          <a:lstStyle/>
          <a:p>
            <a:r>
              <a:rPr lang="fr-CA" sz="3100" dirty="0"/>
              <a:t>Programme triennal d’immobilisations</a:t>
            </a:r>
            <a:br>
              <a:rPr lang="fr-CA" dirty="0"/>
            </a:br>
            <a:r>
              <a:rPr lang="fr-CA" dirty="0"/>
              <a:t> 2023-2024-2025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F22ECC17-2C03-E83B-65C9-1ACD8DBCC43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0081285"/>
              </p:ext>
            </p:extLst>
          </p:nvPr>
        </p:nvGraphicFramePr>
        <p:xfrm>
          <a:off x="227014" y="2123728"/>
          <a:ext cx="6376985" cy="6192701"/>
        </p:xfrm>
        <a:graphic>
          <a:graphicData uri="http://schemas.openxmlformats.org/drawingml/2006/table">
            <a:tbl>
              <a:tblPr/>
              <a:tblGrid>
                <a:gridCol w="3203358">
                  <a:extLst>
                    <a:ext uri="{9D8B030D-6E8A-4147-A177-3AD203B41FA5}">
                      <a16:colId xmlns:a16="http://schemas.microsoft.com/office/drawing/2014/main" val="448739032"/>
                    </a:ext>
                  </a:extLst>
                </a:gridCol>
                <a:gridCol w="527699">
                  <a:extLst>
                    <a:ext uri="{9D8B030D-6E8A-4147-A177-3AD203B41FA5}">
                      <a16:colId xmlns:a16="http://schemas.microsoft.com/office/drawing/2014/main" val="3602701138"/>
                    </a:ext>
                  </a:extLst>
                </a:gridCol>
                <a:gridCol w="535132">
                  <a:extLst>
                    <a:ext uri="{9D8B030D-6E8A-4147-A177-3AD203B41FA5}">
                      <a16:colId xmlns:a16="http://schemas.microsoft.com/office/drawing/2014/main" val="362445259"/>
                    </a:ext>
                  </a:extLst>
                </a:gridCol>
                <a:gridCol w="527699">
                  <a:extLst>
                    <a:ext uri="{9D8B030D-6E8A-4147-A177-3AD203B41FA5}">
                      <a16:colId xmlns:a16="http://schemas.microsoft.com/office/drawing/2014/main" val="3548154611"/>
                    </a:ext>
                  </a:extLst>
                </a:gridCol>
                <a:gridCol w="527699">
                  <a:extLst>
                    <a:ext uri="{9D8B030D-6E8A-4147-A177-3AD203B41FA5}">
                      <a16:colId xmlns:a16="http://schemas.microsoft.com/office/drawing/2014/main" val="3380384557"/>
                    </a:ext>
                  </a:extLst>
                </a:gridCol>
                <a:gridCol w="527699">
                  <a:extLst>
                    <a:ext uri="{9D8B030D-6E8A-4147-A177-3AD203B41FA5}">
                      <a16:colId xmlns:a16="http://schemas.microsoft.com/office/drawing/2014/main" val="1001535668"/>
                    </a:ext>
                  </a:extLst>
                </a:gridCol>
                <a:gridCol w="527699">
                  <a:extLst>
                    <a:ext uri="{9D8B030D-6E8A-4147-A177-3AD203B41FA5}">
                      <a16:colId xmlns:a16="http://schemas.microsoft.com/office/drawing/2014/main" val="1946992286"/>
                    </a:ext>
                  </a:extLst>
                </a:gridCol>
              </a:tblGrid>
              <a:tr h="1069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481972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Administration: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664017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Réfection des bâtiments municipaux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334821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Équipements de bureau - ameublements et systèmes informatiques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FDR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098226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Remplacement du système téléphonique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10 500 $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FDR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874761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Équipement de surveillance par caméra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FDR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098788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Amélioration continue - bâtiments municipaux - bornes de recharge électrique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097547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Remplacement d'un véhicule municipal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60 000 $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FDR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0336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19432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Transport et voirie: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396940"/>
                  </a:ext>
                </a:extLst>
              </a:tr>
              <a:tr h="206301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Études et travaux prélim. - ch. Nord et Hallé Est (entre ch. Chadsey et la route 241 ) et ch. Grégoire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60 000 $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719181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Préparation - Plans &amp; devis (gravier) - chemin Hallé 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560615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Préparation - Plans &amp; devis (asphalte) - chemin Nord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32 100 $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654975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Préparation - Plans &amp; devis (partie réhabilitation en gravier) - chemin Miltimore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146791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Éclairage corridor piétonnier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19 795 $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05532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Éclairage public - conversion au LED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74 900 $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AU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918943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Réhabilitation (pulv &amp; asphalte) - chemin Nord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419 012 $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965857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Réhabilitation sur environ 700 mètres - chemin Miltimore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400 000 $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019174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Rechargement complet chemin Hallé Est (entre chemin Chadsey et la route 241)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228 578 $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5043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Rechargement de chemin - rue Cameron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07942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Pont Coveduck - Réfection de la surface de roulement du pont et pavage des approches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49016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Préparation - Plans &amp; devis (rechargement de gravier) - chemin Miltimore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559480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Rechargement complet du chemin Miltimore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450 000 $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12388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Resurfaçage d'asphalte - chemin Fordyce entre route 139 et chemin Fordyce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487 551 $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849353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Plans et devis pour remplacement de ponceaux chemin Grégoire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96 300 $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993813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Réhabilitation asphalte et remplacement de ponceaux - chemin Grégoire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1 070 000 $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953070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Réhabilitation asphalte avec regard + Plans &amp; devis sur l'avenue des Cèdres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196 880 $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900705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Rechargement complet du chemin Magenta Est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230 000 $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460031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Pavage rue des Sittelles - nouvelle section et Plans &amp; devis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142 123 $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892254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Reconstruction partielle Magenta Est (entre ch. Brousseau et ch. Adamsville)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184 040 $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036535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Rechargement complet chemin Gingras, partage avec municipalités mitoyennes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428 000 $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LT, 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534193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Pont Gingras - Refaire la balance du tablier - partage avec municipalité limitrophe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64 200 $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385166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Pavage et remplacement de ponceaux chemin Choinière - Pont Decelles à ch. Magenta Ouest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762 696 $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762776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Panneau d'affichage de vitesse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SUB, FDR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655715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Remorque dompeur - voirie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14 000 $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FDR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11351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Acquisition assiette de rue et frais connexes - chemin Choinière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FDR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31018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848065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Hygiène du milieu: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967521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Traitement de l'eau potable - génératrice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120 000 $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818430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Eau potable - réseau secteur Guay - traitement et alimentation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1 115 649 $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SUB, 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41218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Station d'épuration du Village - génératrice et réfection des installations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350 000 $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44346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Rehaussement des installations de captation des eaux usées - rue du Domaine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75 000 $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275355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Mise à niveau des équipements de trait. des eaux usées - Ville de Cowansville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64 129 $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15580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945793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1" i="0" u="sng" strike="noStrike" dirty="0">
                          <a:effectLst/>
                          <a:latin typeface="Arial" panose="020B0604020202020204" pitchFamily="34" charset="0"/>
                        </a:rPr>
                        <a:t>Loisirs et culture: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410710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Aménagement des parcs municipaux - Gilles-Daigneault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154 500 $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SUB, AU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61244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Aménagement des parcs municipaux - Sentiers municipaux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90 929 $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SUB, AU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560854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Amélioration énergétique du Pavillon Gilles-Giroux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30 000 $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FG, SUB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07844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3 459 092 $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3 499 094 $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787 696 $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32728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AU: Autres sources de financement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105772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FDR: Fonds de roulement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170 500 $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Administration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500319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FG: Fonds général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5 575 175 $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Transport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649695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FR: Fonds réservé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1 724 778 $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Hygiène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852786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LT: Emprunt long terme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275 429 $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Loisirs et culture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927886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SUB: Subvention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7 745 882 $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Total prog. triennal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5242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PT: Partenariat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160454"/>
                  </a:ext>
                </a:extLst>
              </a:tr>
              <a:tr h="106900">
                <a:tc>
                  <a:txBody>
                    <a:bodyPr/>
                    <a:lstStyle/>
                    <a:p>
                      <a:pPr algn="l" fontAlgn="b"/>
                      <a:r>
                        <a:rPr lang="fr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TS: Taxe de secteur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8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804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14834</TotalTime>
  <Words>1950</Words>
  <Application>Microsoft Office PowerPoint</Application>
  <PresentationFormat>Format US (216 x 279 mm)</PresentationFormat>
  <Paragraphs>734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Symbol</vt:lpstr>
      <vt:lpstr>Wingdings</vt:lpstr>
      <vt:lpstr>Wingdings 2</vt:lpstr>
      <vt:lpstr>Civil</vt:lpstr>
      <vt:lpstr>MUNICIPALITÉ  DE BRIGHAM</vt:lpstr>
      <vt:lpstr>Points d’intérêts du budget 2023</vt:lpstr>
      <vt:lpstr>Taxation annuelle 2023 - Budget</vt:lpstr>
      <vt:lpstr>Prévisions budgétaires 2023 activités de fonctionnement</vt:lpstr>
      <vt:lpstr>Répartition des revenus et charges de fonctionnement</vt:lpstr>
      <vt:lpstr>Prévisions budgétaires activités d’investissement</vt:lpstr>
      <vt:lpstr>Répartition des revenus et charges d’investissement</vt:lpstr>
      <vt:lpstr>Programme triennal d’immobilisations  2023-2024-2025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MUNICIPALITÉ DE BRIGHAM</dc:title>
  <dc:creator>Tresorerie</dc:creator>
  <cp:lastModifiedBy>Trésorerie</cp:lastModifiedBy>
  <cp:revision>195</cp:revision>
  <cp:lastPrinted>2022-12-12T21:04:52Z</cp:lastPrinted>
  <dcterms:created xsi:type="dcterms:W3CDTF">2011-12-20T17:32:56Z</dcterms:created>
  <dcterms:modified xsi:type="dcterms:W3CDTF">2022-12-13T13:59:27Z</dcterms:modified>
</cp:coreProperties>
</file>